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6" r:id="rId3"/>
    <p:sldId id="259" r:id="rId4"/>
    <p:sldId id="300" r:id="rId5"/>
    <p:sldId id="298" r:id="rId6"/>
    <p:sldId id="308" r:id="rId7"/>
    <p:sldId id="307" r:id="rId8"/>
    <p:sldId id="289" r:id="rId9"/>
    <p:sldId id="313" r:id="rId10"/>
    <p:sldId id="314" r:id="rId11"/>
    <p:sldId id="304" r:id="rId12"/>
    <p:sldId id="302" r:id="rId13"/>
    <p:sldId id="303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98496-B218-4BCF-831A-1E752622789F}" type="datetimeFigureOut">
              <a:rPr lang="it-IT" smtClean="0"/>
              <a:pPr/>
              <a:t>03/12/2015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9EA33-2892-4AA1-8D38-9FAB9EFABB0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7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A2470-D112-4098-857F-083FE127D898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B4D9A-D92F-41B3-B06A-7C98F7AD472A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C04D3-8BDE-4903-B055-E2B2234579D4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1CEF-28B6-42DB-97B4-6CD856F7ED70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A9ED-2B65-44A0-83D5-618FDF1FF984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513C-AFA3-4F5A-BAF0-5E72575BB46C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9F2-AE6C-4B09-B9C2-6CE7A8C1CD1F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1B22-C980-43A1-A759-3CA72E3CE21B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510C2-3C2D-4FEE-B8A1-C30A4AECC536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6B4D-2050-4A8F-942E-8ADB1C950791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96F75-E30F-45BD-A713-517544AE14E0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752B1-B3FB-47D1-B91C-EF638FE44F68}" type="datetime1">
              <a:rPr lang="it-IT" smtClean="0"/>
              <a:pPr/>
              <a:t>03/12/2015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www.google.it/url?sa=i&amp;rct=j&amp;q=&amp;esrc=s&amp;source=images&amp;cd=&amp;cad=rja&amp;uact=8&amp;ved=0ahUKEwjf-tuf07fJAhVHVxoKHUbJATkQjRwIBw&amp;url=http://www.scienzaeconoscenza.it/articolo/fisica-quantistica-spiegata-in-modo-semplice.php&amp;psig=AFQjCNFF2IXPT8v-NjIp23p0ICbZ8-O-_w&amp;ust=144895582643467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gif"/><Relationship Id="rId9" Type="http://schemas.openxmlformats.org/officeDocument/2006/relationships/hyperlink" Target="http://www.google.it/url?sa=i&amp;rct=j&amp;q=&amp;esrc=s&amp;source=images&amp;cd=&amp;cad=rja&amp;uact=8&amp;ved=0ahUKEwiN2_j_z7fJAhXDXRoKHb1lDeUQjRwIBw&amp;url=http://www.superabile.it/web/it/Inail_per_l_integrazione_delle_persone_straniere/Libri/INTERCULTURA/info1306525212.html&amp;bvm=bv.108194040,d.d2s&amp;psig=AFQjCNGo3WPoRgLTchYkrKsWNUZsJq6yRQ&amp;ust=144895494656371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it-IT" sz="2200" dirty="0" smtClean="0"/>
              <a:t>”</a:t>
            </a:r>
            <a:endParaRPr lang="it-IT" sz="2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2276872"/>
            <a:ext cx="7992888" cy="1872208"/>
          </a:xfrm>
          <a:solidFill>
            <a:schemeClr val="accent1"/>
          </a:solidFill>
        </p:spPr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EDUCAZIONE ALLA CITTADINANZA MONDIALE: QUALI POLITICHE? </a:t>
            </a:r>
            <a:endParaRPr lang="it-IT" sz="8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it-IT" dirty="0" smtClean="0"/>
          </a:p>
        </p:txBody>
      </p:sp>
      <p:sp>
        <p:nvSpPr>
          <p:cNvPr id="5" name="Rettangolo 4"/>
          <p:cNvSpPr/>
          <p:nvPr/>
        </p:nvSpPr>
        <p:spPr>
          <a:xfrm>
            <a:off x="2051720" y="5877272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Giovanna Cipollari – CVM</a:t>
            </a:r>
            <a:endParaRPr lang="it-IT" sz="280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pic>
        <p:nvPicPr>
          <p:cNvPr id="7" name="Picture 5" descr="ANd9GcQ22HyHso1gvMigskJsiM_p_K4OsBt-cBuStPl7EX0qPtTJ-hcSn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620688"/>
            <a:ext cx="24987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4" descr="Razzismo in Gran Bretagna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924944"/>
            <a:ext cx="3915271" cy="2497088"/>
          </a:xfrm>
          <a:prstGeom prst="rect">
            <a:avLst/>
          </a:prstGeom>
          <a:noFill/>
        </p:spPr>
      </p:pic>
      <p:pic>
        <p:nvPicPr>
          <p:cNvPr id="11" name="Picture 2" descr="Prima Pagina La Repubbl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1961120" cy="2139403"/>
          </a:xfrm>
          <a:prstGeom prst="rect">
            <a:avLst/>
          </a:prstGeom>
          <a:noFill/>
        </p:spPr>
      </p:pic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Segnaposto contenuto 3"/>
          <p:cNvSpPr>
            <a:spLocks noGrp="1"/>
          </p:cNvSpPr>
          <p:nvPr>
            <p:ph sz="half" idx="2"/>
          </p:nvPr>
        </p:nvSpPr>
        <p:spPr>
          <a:xfrm>
            <a:off x="4644008" y="4797152"/>
            <a:ext cx="4032448" cy="68505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       </a:t>
            </a:r>
            <a:endParaRPr lang="it-IT" sz="11200" dirty="0">
              <a:solidFill>
                <a:schemeClr val="accent2"/>
              </a:solidFill>
            </a:endParaRPr>
          </a:p>
        </p:txBody>
      </p:sp>
      <p:pic>
        <p:nvPicPr>
          <p:cNvPr id="9" name="Picture 8" descr="Vigil Held In Sydney For Victims Of Paris Terror Attack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764703"/>
            <a:ext cx="2952328" cy="2274751"/>
          </a:xfrm>
          <a:prstGeom prst="rect">
            <a:avLst/>
          </a:prstGeom>
          <a:noFill/>
        </p:spPr>
      </p:pic>
      <p:pic>
        <p:nvPicPr>
          <p:cNvPr id="12" name="Picture 2" descr="http://ilgiornaleditalia.org/resizer/450/350/true/zcVYnplgPUxrLy8GSp5Ove8qKP0vVomH6ktkf+IH8XA=--papa_francesco_bergogl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3501008"/>
            <a:ext cx="2304256" cy="1792199"/>
          </a:xfrm>
          <a:prstGeom prst="rect">
            <a:avLst/>
          </a:prstGeom>
          <a:noFill/>
        </p:spPr>
      </p:pic>
      <p:sp>
        <p:nvSpPr>
          <p:cNvPr id="13" name="Rettangolo 12"/>
          <p:cNvSpPr/>
          <p:nvPr/>
        </p:nvSpPr>
        <p:spPr>
          <a:xfrm>
            <a:off x="179512" y="5445224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"La guerra [il razzismo] è una pazzia. “E ‘ il rifiuto della strada della pace”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187624" y="188640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VIVIAMO UNA CRISI PROFONDA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" name="Picture 4" descr="http://www.eunews.it/wp-content/uploads/2015/06/Mur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764704"/>
            <a:ext cx="4032448" cy="2065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it-I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Come mai?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79512" y="836712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ANACRONISTICA PERSISTENZA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POLITICHE  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LEGATE AL DUALISMO/ CONFLITTO</a:t>
            </a:r>
            <a:endParaRPr lang="it-IT" sz="2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95536" y="1484784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 … il cosmo è un tutto unico</a:t>
            </a:r>
            <a:r>
              <a:rPr lang="it-I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it-IT" sz="4000" dirty="0"/>
          </a:p>
        </p:txBody>
      </p:sp>
      <p:sp>
        <p:nvSpPr>
          <p:cNvPr id="7" name="Rettangolo 6"/>
          <p:cNvSpPr/>
          <p:nvPr/>
        </p:nvSpPr>
        <p:spPr>
          <a:xfrm>
            <a:off x="4572000" y="2492896"/>
            <a:ext cx="4176464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it-IT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Considerato nella sua realtà fisica, concreta … </a:t>
            </a:r>
            <a:r>
              <a:rPr lang="it-IT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l’universo non può dividere se stesso</a:t>
            </a:r>
            <a:r>
              <a:rPr lang="it-IT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;</a:t>
            </a:r>
            <a:r>
              <a:rPr lang="it-IT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ma, come una sorta di gigantesco “atomo”, esso forma nella sua totalità … l’unico vero indivisibile. </a:t>
            </a:r>
            <a:r>
              <a:rPr lang="it-IT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Ogni elemento del cosmo è essenzialmente intrecciato a tutti gli altri … tutt’intorno, fin dove l’occhio può vedere, la struttura</a:t>
            </a:r>
            <a:r>
              <a:rPr lang="it-IT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dell’universo si mantiene compatta, per cui esiste un solo modo di comprenderla: </a:t>
            </a:r>
            <a:r>
              <a:rPr lang="it-IT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considerarla un indivisibile, unico tutto</a:t>
            </a:r>
            <a:r>
              <a:rPr lang="it-IT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”.</a:t>
            </a:r>
            <a:endParaRPr lang="it-IT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lnSpc>
                <a:spcPct val="90000"/>
              </a:lnSpc>
            </a:pPr>
            <a:r>
              <a:rPr lang="it-IT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senza le lacerazioni caratteristiche della modalità dualistica, come un </a:t>
            </a:r>
            <a:r>
              <a:rPr lang="it-IT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manto senza cuciture </a:t>
            </a:r>
            <a:endParaRPr lang="it-IT" b="1" i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" name="Picture 4" descr="heisen"/>
          <p:cNvPicPr>
            <a:picLocks noChangeAspect="1" noChangeArrowheads="1"/>
          </p:cNvPicPr>
          <p:nvPr/>
        </p:nvPicPr>
        <p:blipFill>
          <a:blip r:embed="rId2" cstate="print">
            <a:lum bright="8000"/>
          </a:blip>
          <a:srcRect/>
          <a:stretch>
            <a:fillRect/>
          </a:stretch>
        </p:blipFill>
        <p:spPr bwMode="auto">
          <a:xfrm>
            <a:off x="827584" y="2204864"/>
            <a:ext cx="1512168" cy="1656184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115616" y="3861048"/>
            <a:ext cx="23762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/>
              <a:t>Karl </a:t>
            </a:r>
            <a:r>
              <a:rPr lang="it-IT" sz="2000" b="1" dirty="0" err="1"/>
              <a:t>Heisenberg</a:t>
            </a:r>
            <a:endParaRPr lang="it-IT" sz="2000" b="1" dirty="0"/>
          </a:p>
        </p:txBody>
      </p:sp>
      <p:pic>
        <p:nvPicPr>
          <p:cNvPr id="10" name="Picture 3" descr="meccanica-quantistica-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293096"/>
            <a:ext cx="2756080" cy="2204864"/>
          </a:xfrm>
          <a:prstGeom prst="rect">
            <a:avLst/>
          </a:prstGeom>
          <a:noFill/>
        </p:spPr>
      </p:pic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piè di pagina 2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400"/>
              <a:t>Giovanna Cipollari - CVM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it-IT" sz="4000" dirty="0" smtClean="0">
                <a:solidFill>
                  <a:srgbClr val="009900"/>
                </a:solidFill>
              </a:rPr>
              <a:t>VIVIAMO UNA RIVOLUZIONE DEL PENSIERO E UNA RIVOLUZIONE EPOCALE …</a:t>
            </a:r>
            <a:endParaRPr lang="it-IT" sz="4000" dirty="0" smtClean="0"/>
          </a:p>
        </p:txBody>
      </p:sp>
      <p:sp>
        <p:nvSpPr>
          <p:cNvPr id="11268" name="AutoShape 5" descr="Z"/>
          <p:cNvSpPr>
            <a:spLocks noChangeAspect="1" noChangeArrowheads="1"/>
          </p:cNvSpPr>
          <p:nvPr/>
        </p:nvSpPr>
        <p:spPr bwMode="auto">
          <a:xfrm>
            <a:off x="3352800" y="2490788"/>
            <a:ext cx="24384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27650" name="Picture 2" descr="http://www.treccani.it/export/sites/default/Portale/resources/images/sito/scuola/in_aula/storia/archivio/esame09/galleria/04.jpg_2097867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05064"/>
            <a:ext cx="1905000" cy="2647951"/>
          </a:xfrm>
          <a:prstGeom prst="rect">
            <a:avLst/>
          </a:prstGeom>
          <a:noFill/>
        </p:spPr>
      </p:pic>
      <p:sp>
        <p:nvSpPr>
          <p:cNvPr id="11" name="Rettangolo 10"/>
          <p:cNvSpPr/>
          <p:nvPr/>
        </p:nvSpPr>
        <p:spPr>
          <a:xfrm>
            <a:off x="2771800" y="4941168"/>
            <a:ext cx="18002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L’uomo sulla luna 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5220072" y="5013176"/>
            <a:ext cx="374441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La fisica quantistica </a:t>
            </a:r>
            <a:endParaRPr lang="it-IT" dirty="0"/>
          </a:p>
        </p:txBody>
      </p:sp>
      <p:pic>
        <p:nvPicPr>
          <p:cNvPr id="14" name="Picture 11" descr="Sull'ICT la cappa della PA italiana - Assinfor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26670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ttangolo 14"/>
          <p:cNvSpPr/>
          <p:nvPr/>
        </p:nvSpPr>
        <p:spPr>
          <a:xfrm>
            <a:off x="3851920" y="1988840"/>
            <a:ext cx="22322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L’Informatica </a:t>
            </a:r>
            <a:endParaRPr lang="it-IT" dirty="0"/>
          </a:p>
        </p:txBody>
      </p:sp>
      <p:pic>
        <p:nvPicPr>
          <p:cNvPr id="14338" name="Picture 2" descr="http://www.scienzaeconoscenza.it/data/img_articoli/w300/fisica_quantistic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573016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 cosa strana e pericolosa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419872" y="1268760"/>
            <a:ext cx="4320480" cy="4929411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 malgrado queste rilevantissime trasformazioni, le nostre istituzioni – politiche, religiose, militari, universitarie, ospedaliere, finanziarie, </a:t>
            </a:r>
            <a:r>
              <a:rPr lang="it-IT" dirty="0" err="1" smtClean="0"/>
              <a:t>imprenditorali</a:t>
            </a:r>
            <a:r>
              <a:rPr lang="it-IT" dirty="0" smtClean="0"/>
              <a:t> – hanno continuato pressappoco come se niente fosse.</a:t>
            </a:r>
          </a:p>
          <a:p>
            <a:pPr>
              <a:buNone/>
            </a:pPr>
            <a:r>
              <a:rPr lang="it-IT" dirty="0" smtClean="0"/>
              <a:t> </a:t>
            </a:r>
            <a:r>
              <a:rPr lang="it-IT" sz="1600" dirty="0" smtClean="0"/>
              <a:t>( pag. 311 M. </a:t>
            </a:r>
            <a:r>
              <a:rPr lang="it-IT" sz="1600" dirty="0" err="1" smtClean="0"/>
              <a:t>Serres</a:t>
            </a:r>
            <a:r>
              <a:rPr lang="it-IT" sz="1600" dirty="0" smtClean="0"/>
              <a:t> “ Tempo di crisi” Bollati </a:t>
            </a:r>
            <a:r>
              <a:rPr lang="it-IT" sz="1600" dirty="0" err="1" smtClean="0"/>
              <a:t>Beringhieri</a:t>
            </a:r>
            <a:r>
              <a:rPr lang="it-IT" sz="1600" dirty="0" smtClean="0"/>
              <a:t> To 2010)</a:t>
            </a:r>
            <a:endParaRPr lang="it-IT" sz="16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pic>
        <p:nvPicPr>
          <p:cNvPr id="47106" name="Picture 2" descr="figuras del pensamiento: autobiografia de un zurdo cojo-michel serres-97884978498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2448272" cy="3578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piè di pagina 5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400"/>
              <a:t>Giovanna Cipollari - CVM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59832" y="980729"/>
            <a:ext cx="5905375" cy="439248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it-IT" sz="2400" i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it-IT" sz="2400" i="1" dirty="0" smtClean="0"/>
              <a:t>“Siamo ancora prigionieri della tradizione illuminista, del pensiero di </a:t>
            </a:r>
            <a:r>
              <a:rPr lang="it-IT" sz="2400" i="1" dirty="0" err="1" smtClean="0"/>
              <a:t>Locke</a:t>
            </a:r>
            <a:r>
              <a:rPr lang="it-IT" sz="2400" i="1" dirty="0" smtClean="0"/>
              <a:t> e </a:t>
            </a:r>
            <a:r>
              <a:rPr lang="it-IT" sz="2400" i="1" dirty="0" err="1" smtClean="0"/>
              <a:t>Adam</a:t>
            </a:r>
            <a:r>
              <a:rPr lang="it-IT" sz="2400" i="1" dirty="0" smtClean="0"/>
              <a:t> Smith: quello che rappresenta l’uomo come un essere </a:t>
            </a:r>
            <a:r>
              <a:rPr lang="it-IT" sz="2400" b="1" i="1" u="sng" dirty="0" smtClean="0">
                <a:solidFill>
                  <a:srgbClr val="FF0000"/>
                </a:solidFill>
              </a:rPr>
              <a:t>materialista, individualista, utilitarista</a:t>
            </a:r>
            <a:r>
              <a:rPr lang="it-IT" sz="2400" i="1" dirty="0" smtClean="0"/>
              <a:t>. Se continuiamo ad usare questi </a:t>
            </a:r>
            <a:r>
              <a:rPr lang="it-IT" sz="2400" b="1" i="1" u="sng" dirty="0" smtClean="0">
                <a:solidFill>
                  <a:srgbClr val="FF0000"/>
                </a:solidFill>
              </a:rPr>
              <a:t>strumenti intellettuali del XVIII</a:t>
            </a:r>
            <a:r>
              <a:rPr lang="it-IT" sz="2400" i="1" dirty="0" smtClean="0"/>
              <a:t> secolo sarà davvero impossibile per 7 miliardi di persone affrontare la scarsità delle risorse naturali. Copenaghen è fallito perché le grandi potenze continuano a pensare in termini tradizionali, secondo gli interessi degli Stati- Nazione,anziché quelli della Biosfera”</a:t>
            </a:r>
            <a:r>
              <a:rPr lang="it-IT" sz="2400" dirty="0" smtClean="0"/>
              <a:t>  </a:t>
            </a:r>
            <a:r>
              <a:rPr lang="it-IT" sz="2400" b="1" dirty="0" smtClean="0">
                <a:solidFill>
                  <a:srgbClr val="FF0000"/>
                </a:solidFill>
              </a:rPr>
              <a:t>Jeremy Rifkin</a:t>
            </a:r>
          </a:p>
        </p:txBody>
      </p:sp>
      <p:pic>
        <p:nvPicPr>
          <p:cNvPr id="5125" name="Picture 4" descr="ANd9GcSfRBp56iFoIiJpia5uoX7Y-ilVG_jsFJJ6eyEuFAJgNDy5nco&amp;t=1&amp;usg=__C5_3OpfvMc7BCPyAgmiVatiMMjY=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3833813"/>
            <a:ext cx="2663825" cy="3024187"/>
          </a:xfrm>
        </p:spPr>
      </p:pic>
      <p:pic>
        <p:nvPicPr>
          <p:cNvPr id="7" name="Picture 9" descr="Johann-Gutenberg-and-the-Amazing-Printing-Press-0618263519-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1806132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Sull'ICT la cappa della PA italiana - Assinfor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060848"/>
            <a:ext cx="202466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BLOCCATE</a:t>
            </a:r>
            <a:r>
              <a:rPr kumimoji="0" lang="it-IT" sz="24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DAL DEGRADO CULTURLAE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211960" y="5373216"/>
            <a:ext cx="43204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UN AUTENTICO CAMBIAMENTO  È SOLO CULTURALE</a:t>
            </a:r>
            <a:endParaRPr lang="it-IT" sz="2400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CHE FARE?</a:t>
            </a:r>
            <a:endParaRPr lang="it-IT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Segnaposto contenuto 9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Oggi serve un </a:t>
            </a:r>
            <a:r>
              <a:rPr lang="it-IT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nuovo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umanesimo. </a:t>
            </a:r>
            <a:r>
              <a:rPr lang="it-IT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Nuovo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perché nel primo umanesimo non c’erano problemi che riguardavano tutta l’umanità, mentre oggi nel mondo globalizzato i problemi accomunano tutta l’umanità: un umanesimo concreto. </a:t>
            </a:r>
          </a:p>
          <a:p>
            <a:endParaRPr lang="it-IT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pic>
        <p:nvPicPr>
          <p:cNvPr id="11" name="Picture 2" descr="Insegnare a vivere. Manifesto per cambiare l'educazi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700808"/>
            <a:ext cx="1202276" cy="1368152"/>
          </a:xfrm>
          <a:prstGeom prst="rect">
            <a:avLst/>
          </a:prstGeom>
          <a:noFill/>
        </p:spPr>
      </p:pic>
      <p:pic>
        <p:nvPicPr>
          <p:cNvPr id="12" name="Picture 2" descr="http://upload.wikimedia.org/wikipedia/commons/thumb/7/77/Edgar_Morin_IMG_0558-b.jpg/220px-Edgar_Morin_IMG_0558-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84784"/>
            <a:ext cx="2304256" cy="1728192"/>
          </a:xfrm>
          <a:prstGeom prst="rect">
            <a:avLst/>
          </a:prstGeom>
          <a:noFill/>
        </p:spPr>
      </p:pic>
      <p:sp>
        <p:nvSpPr>
          <p:cNvPr id="9" name="Rettangolo 8"/>
          <p:cNvSpPr/>
          <p:nvPr/>
        </p:nvSpPr>
        <p:spPr>
          <a:xfrm>
            <a:off x="323528" y="3861048"/>
            <a:ext cx="4104456" cy="24482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L’ESSERE VIVENTE PUÒ ESSERE RICONOSCIUTO SOLO NELLA RELAZIONE</a:t>
            </a:r>
          </a:p>
          <a:p>
            <a:pPr algn="ctr"/>
            <a:r>
              <a:rPr lang="it-IT" b="1" dirty="0" smtClean="0"/>
              <a:t>“Ci sarebbe come un’armonia prestabilita che spinge gli individui a inscriversi in un’etica di solidarietà in seno a una comunità.” (L’etica della </a:t>
            </a:r>
            <a:r>
              <a:rPr lang="it-IT" b="1" dirty="0" err="1" smtClean="0"/>
              <a:t>relianza</a:t>
            </a:r>
            <a:r>
              <a:rPr lang="it-IT" b="1" dirty="0" smtClean="0"/>
              <a:t> in E. Morin)</a:t>
            </a:r>
          </a:p>
          <a:p>
            <a:pPr algn="ctr"/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ello 4"/>
          <p:cNvSpPr/>
          <p:nvPr/>
        </p:nvSpPr>
        <p:spPr>
          <a:xfrm>
            <a:off x="467544" y="1340768"/>
            <a:ext cx="8136904" cy="4608512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419872" y="1196752"/>
            <a:ext cx="266429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La riforma della conoscenza  e del pensiero  dipende 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3347864" y="5229200"/>
            <a:ext cx="3312368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dalla riforma dell’educazione che dipende  dalla riforma  del pensiero  pag.106</a:t>
            </a:r>
            <a:endParaRPr lang="it-IT" dirty="0"/>
          </a:p>
        </p:txBody>
      </p:sp>
      <p:pic>
        <p:nvPicPr>
          <p:cNvPr id="1026" name="Picture 2" descr="http://www.intermediachannel.it/wp-content/uploads/2014/05/Assicurazioni-Domande-FAQ-3-Im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276872"/>
            <a:ext cx="4392488" cy="2669705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683568" y="404664"/>
            <a:ext cx="75608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RIVOLUZIONE PEDAGOGICA</a:t>
            </a:r>
            <a:endParaRPr lang="it-IT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Revisione dei curricoli scolastici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1506" name="Picture 2" descr="http://www.tantasalute.it/img/inquinament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861048"/>
            <a:ext cx="848529" cy="1239734"/>
          </a:xfrm>
          <a:prstGeom prst="rect">
            <a:avLst/>
          </a:prstGeom>
          <a:noFill/>
        </p:spPr>
      </p:pic>
      <p:pic>
        <p:nvPicPr>
          <p:cNvPr id="21508" name="Picture 4" descr="http://1.bp.blogspot.com/-zI_ky8lC6mM/UvESiHtckuI/AAAAAAAATNg/MYWbDIw53G4/s1600/jetstre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581128"/>
            <a:ext cx="3100209" cy="1896245"/>
          </a:xfrm>
          <a:prstGeom prst="rect">
            <a:avLst/>
          </a:prstGeom>
          <a:noFill/>
        </p:spPr>
      </p:pic>
      <p:pic>
        <p:nvPicPr>
          <p:cNvPr id="21510" name="Picture 6" descr="http://www.protezionecivileordona.it/_derived/crisi_energetiche.htm_cmp_futuro1110_bn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5419725"/>
            <a:ext cx="5220072" cy="1438275"/>
          </a:xfrm>
          <a:prstGeom prst="rect">
            <a:avLst/>
          </a:prstGeom>
          <a:noFill/>
        </p:spPr>
      </p:pic>
      <p:pic>
        <p:nvPicPr>
          <p:cNvPr id="21512" name="Picture 8" descr="http://www.inchiestaonline.it/wp-content/uploads/2014/02/povert%C3%A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284984"/>
            <a:ext cx="2124075" cy="2152650"/>
          </a:xfrm>
          <a:prstGeom prst="rect">
            <a:avLst/>
          </a:prstGeom>
          <a:noFill/>
        </p:spPr>
      </p:pic>
      <p:pic>
        <p:nvPicPr>
          <p:cNvPr id="21514" name="Picture 10" descr="http://libera.scuola.steineriana.janua.it/media/uploads/volantini/2010/locandina_salute1_jpg_versions/small_Locandina_Salute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82644" y="3429000"/>
            <a:ext cx="1561356" cy="2206717"/>
          </a:xfrm>
          <a:prstGeom prst="rect">
            <a:avLst/>
          </a:prstGeom>
          <a:noFill/>
        </p:spPr>
      </p:pic>
      <p:pic>
        <p:nvPicPr>
          <p:cNvPr id="21516" name="Picture 12" descr="http://www.milleorienti.com/wp-content/uploads/2010/09/images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1484784"/>
            <a:ext cx="2232248" cy="2262278"/>
          </a:xfrm>
          <a:prstGeom prst="rect">
            <a:avLst/>
          </a:prstGeom>
          <a:noFill/>
        </p:spPr>
      </p:pic>
      <p:pic>
        <p:nvPicPr>
          <p:cNvPr id="21520" name="Picture 16" descr="http://www.lindipendenzanuova.com/wp-content/uploads/2013/12/qualit%C3%A0-vit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44" y="1340768"/>
            <a:ext cx="2997246" cy="1844824"/>
          </a:xfrm>
          <a:prstGeom prst="rect">
            <a:avLst/>
          </a:prstGeom>
          <a:noFill/>
        </p:spPr>
      </p:pic>
      <p:pic>
        <p:nvPicPr>
          <p:cNvPr id="13" name="Picture 2" descr="http://www.superabile.it/repository/ContentManagement/information/P1306525212/Interculturarsi7-oltreletnocentrismo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536" y="1124744"/>
            <a:ext cx="2751813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395536" y="867657"/>
          <a:ext cx="8424936" cy="5746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5523"/>
                <a:gridCol w="2089413"/>
              </a:tblGrid>
              <a:tr h="633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NUOVE CATEGORIE MENTALI</a:t>
                      </a:r>
                      <a:endParaRPr lang="it-IT" sz="16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Competenze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33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La nuova poetica della </a:t>
                      </a:r>
                      <a:r>
                        <a:rPr lang="it-IT" sz="1600" b="1" dirty="0" smtClean="0"/>
                        <a:t>Relazione</a:t>
                      </a:r>
                      <a:r>
                        <a:rPr lang="it-IT" sz="1600" dirty="0" smtClean="0"/>
                        <a:t> e della </a:t>
                      </a:r>
                      <a:r>
                        <a:rPr lang="it-IT" sz="1600" b="1" dirty="0" smtClean="0"/>
                        <a:t>Comunione </a:t>
                      </a:r>
                      <a:r>
                        <a:rPr lang="it-IT" sz="1600" b="1" dirty="0" err="1" smtClean="0"/>
                        <a:t>cosmoteandrica</a:t>
                      </a:r>
                      <a:endParaRPr lang="it-IT" sz="16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RELAZIONARSI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665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La </a:t>
                      </a:r>
                      <a:r>
                        <a:rPr lang="it-IT" sz="1600" b="1" dirty="0" smtClean="0"/>
                        <a:t>mente multi versa</a:t>
                      </a:r>
                      <a:r>
                        <a:rPr lang="it-IT" sz="1600" dirty="0" smtClean="0"/>
                        <a:t>, la molteplicità dei punti di vista </a:t>
                      </a:r>
                      <a:endParaRPr lang="it-IT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DECENTRARSI</a:t>
                      </a:r>
                    </a:p>
                  </a:txBody>
                  <a:tcPr/>
                </a:tc>
              </a:tr>
              <a:tr h="8996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La dimensione  </a:t>
                      </a:r>
                      <a:r>
                        <a:rPr lang="it-IT" sz="1600" b="1" dirty="0" smtClean="0"/>
                        <a:t>processuale e dinamica </a:t>
                      </a:r>
                      <a:r>
                        <a:rPr lang="it-IT" sz="1600" dirty="0" smtClean="0"/>
                        <a:t>di ciò che è ma potrebbe essere diversa-mente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 COGLIERE  I PROCESSI </a:t>
                      </a:r>
                      <a:r>
                        <a:rPr lang="it-IT" sz="1600" dirty="0" err="1" smtClean="0">
                          <a:latin typeface="+mn-lt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 TRASFORMAZIONE </a:t>
                      </a:r>
                    </a:p>
                  </a:txBody>
                  <a:tcPr/>
                </a:tc>
              </a:tr>
              <a:tr h="633114">
                <a:tc>
                  <a:txBody>
                    <a:bodyPr/>
                    <a:lstStyle/>
                    <a:p>
                      <a:r>
                        <a:rPr lang="it-IT" sz="1600" b="1" dirty="0" smtClean="0"/>
                        <a:t>Una visione olistica e un pensiero dialettico</a:t>
                      </a:r>
                      <a:r>
                        <a:rPr lang="it-IT" sz="1600" dirty="0" smtClean="0"/>
                        <a:t> che tende ad includere più che a separare. Approccio </a:t>
                      </a:r>
                      <a:r>
                        <a:rPr lang="it-IT" sz="1600" dirty="0" err="1" smtClean="0"/>
                        <a:t>glocale</a:t>
                      </a:r>
                      <a:r>
                        <a:rPr lang="it-IT" sz="1600" baseline="0" dirty="0" smtClean="0"/>
                        <a:t> </a:t>
                      </a:r>
                      <a:endParaRPr lang="it-IT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 MUOVERSI  SU DIVERSE SCALE</a:t>
                      </a:r>
                    </a:p>
                  </a:txBody>
                  <a:tcPr/>
                </a:tc>
              </a:tr>
              <a:tr h="633114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L’</a:t>
                      </a:r>
                      <a:r>
                        <a:rPr lang="it-IT" sz="1600" b="1" dirty="0" smtClean="0"/>
                        <a:t>interdipendenza, la  visione intersistemica e la causalità circolare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La </a:t>
                      </a:r>
                      <a:r>
                        <a:rPr lang="it-IT" sz="1600" b="1" dirty="0" smtClean="0"/>
                        <a:t>complessità </a:t>
                      </a:r>
                      <a:r>
                        <a:rPr lang="it-IT" sz="1600" dirty="0" smtClean="0"/>
                        <a:t>contro la frammentarietà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 INDIVIDUARE    LE INTERDIPENDENZE </a:t>
                      </a:r>
                    </a:p>
                  </a:txBody>
                  <a:tcPr/>
                </a:tc>
              </a:tr>
              <a:tr h="633114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La </a:t>
                      </a:r>
                      <a:r>
                        <a:rPr lang="it-IT" sz="1600" b="1" dirty="0" err="1" smtClean="0"/>
                        <a:t>mens</a:t>
                      </a:r>
                      <a:r>
                        <a:rPr lang="it-IT" sz="1600" b="1" dirty="0" smtClean="0"/>
                        <a:t> critica</a:t>
                      </a:r>
                      <a:r>
                        <a:rPr lang="it-IT" sz="1600" dirty="0" smtClean="0"/>
                        <a:t> promotrice di un </a:t>
                      </a:r>
                      <a:r>
                        <a:rPr lang="it-IT" sz="1600" b="1" dirty="0" smtClean="0"/>
                        <a:t>pensiero divergente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 PENSARE CON MENS CRITICA</a:t>
                      </a:r>
                    </a:p>
                  </a:txBody>
                  <a:tcPr/>
                </a:tc>
              </a:tr>
              <a:tr h="735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La dimensione progettuale e </a:t>
                      </a:r>
                      <a:r>
                        <a:rPr lang="it-IT" sz="1600" b="1" dirty="0" smtClean="0"/>
                        <a:t>creativa</a:t>
                      </a:r>
                    </a:p>
                    <a:p>
                      <a:endParaRPr lang="it-IT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 IMMAGINARE PROGETTARE</a:t>
                      </a:r>
                    </a:p>
                  </a:txBody>
                  <a:tcPr/>
                </a:tc>
              </a:tr>
              <a:tr h="421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La</a:t>
                      </a:r>
                      <a:r>
                        <a:rPr lang="it-IT" sz="1600" b="1" dirty="0" smtClean="0"/>
                        <a:t> corresponsabilità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+mn-lt"/>
                          <a:ea typeface="Calibri"/>
                          <a:cs typeface="Times New Roman"/>
                        </a:rPr>
                        <a:t>SA  AGIRE</a:t>
                      </a:r>
                      <a:r>
                        <a:rPr lang="it-IT" sz="1600" baseline="0" dirty="0" smtClean="0">
                          <a:latin typeface="+mn-lt"/>
                          <a:ea typeface="Calibri"/>
                          <a:cs typeface="Times New Roman"/>
                        </a:rPr>
                        <a:t> PER IL BENE COMUNE </a:t>
                      </a:r>
                      <a:endParaRPr lang="it-IT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32656"/>
            <a:ext cx="266429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251520" y="476672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RIVOLUZIONE CULTURALE </a:t>
            </a:r>
            <a:endParaRPr lang="it-IT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it-IT" dirty="0" smtClean="0"/>
              <a:t>“È tragico l’aumento dei migranti che fuggono la miseria aggravata dal degrado ambientale, i quali non sono riconosciuti come rifugiati nelle convenzioni internazionali e portano il peso della propria vita abbandonata senza alcuna tutela normativa. Purtroppo c’è una generale indifferenza di fronte a queste tragedie, che accadono tuttora in diverse parti del mondo</a:t>
            </a:r>
            <a:r>
              <a:rPr lang="it-IT" sz="4400" dirty="0" smtClean="0"/>
              <a:t>. </a:t>
            </a:r>
            <a:r>
              <a:rPr lang="it-IT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 mancanza di reazioni di fronte a questi drammi dei nostri fratelli e sorelle è un segno della perdita di quel senso di responsabilità per i nostri simili su cui si fonda ogni società civile</a:t>
            </a:r>
            <a:r>
              <a:rPr lang="it-IT" dirty="0" smtClean="0"/>
              <a:t>». </a:t>
            </a:r>
            <a:r>
              <a:rPr lang="it-IT" b="1" dirty="0" smtClean="0"/>
              <a:t>Enciclica "</a:t>
            </a:r>
            <a:r>
              <a:rPr lang="it-IT" b="1" dirty="0" err="1" smtClean="0"/>
              <a:t>Laudato</a:t>
            </a:r>
            <a:r>
              <a:rPr lang="it-IT" b="1" dirty="0" smtClean="0"/>
              <a:t> sì"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sp>
        <p:nvSpPr>
          <p:cNvPr id="50178" name="AutoShape 2" descr="Risultati immagini per Dichiarazione dei Diritti Umani art. su dignit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0180" name="AutoShape 4" descr="Risultati immagini per Dichiarazione dei Diritti Umani art. su dignit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0182" name="Picture 6" descr="http://1.bp.blogspot.com/-Ezau82571kc/TaXTMlzjT_I/AAAAAAAALwA/kDCr4ieA1-Q/s1600/dirittiuman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2448272" cy="2074807"/>
          </a:xfrm>
          <a:prstGeom prst="rect">
            <a:avLst/>
          </a:prstGeom>
          <a:noFill/>
        </p:spPr>
      </p:pic>
      <p:pic>
        <p:nvPicPr>
          <p:cNvPr id="50184" name="Picture 8" descr="http://www.peruresponsabile.it/admin/img_up/TURISMO_RESPONSABILE_dichiarazione-universale-d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1774130" cy="1920974"/>
          </a:xfrm>
          <a:prstGeom prst="rect">
            <a:avLst/>
          </a:prstGeom>
          <a:noFill/>
        </p:spPr>
      </p:pic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UNA RIVOLUZIONE SPIRITUALE   </a:t>
            </a:r>
            <a:endParaRPr lang="it-IT" dirty="0"/>
          </a:p>
        </p:txBody>
      </p:sp>
      <p:pic>
        <p:nvPicPr>
          <p:cNvPr id="9" name="Picture 2" descr="http://www.chiesacattolica.it/cci_new_v3/allegati/70145/Grande--articol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645024"/>
            <a:ext cx="2189241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 rivoluzione richiede politici appassionati del Bene Pubblico</a:t>
            </a:r>
            <a:endParaRPr lang="it-IT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211960" y="1412776"/>
            <a:ext cx="4752528" cy="4525963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"</a:t>
            </a:r>
            <a:r>
              <a:rPr lang="it-IT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Nella Costituzione  c'è la strada per risolvere tutti i problemi, si proclama la dignità umana</a:t>
            </a:r>
            <a:r>
              <a:rPr lang="it-IT" dirty="0" smtClean="0"/>
              <a:t>. [ …  ]l'indifferenza è un grave errore, io vi dico di amare più che rispettare la politica, è la cosa più alta per organizzare la pace, la serenità e il lavoro. Non avere interesse per la politica è come dire di non avere interesse per la vita.[….] autore di passaggi fondamentali della Costituzione è stato un pugliese di 29 anni, Aldo Moro". ” C'è  nel discorso  di R. Benigni   il ricordo dei padri costituenti e dei padri della patria, i nomi, le persone le loro speranze […] “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 PADRI COSTITUENTI ERANO TUTTI UOMINI POLITICI A  SERVIZIO, PROMOZIONE, DIFESA DEI PIÙ DEBOLI"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02" name="Picture 2" descr="ATTUALITA/GP57/A00173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2826178" cy="2088232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179512" y="3573016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it-IT" sz="1000" dirty="0" smtClean="0">
                <a:solidFill>
                  <a:prstClr val="black"/>
                </a:solidFill>
              </a:rPr>
              <a:t>NICOLA      Capo provvisorio dello Stato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it-IT" sz="1000" dirty="0" smtClean="0">
                <a:solidFill>
                  <a:prstClr val="black"/>
                </a:solidFill>
              </a:rPr>
              <a:t>UMBERTO TERRACINI    Presidente dell’Assemblea Costituente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it-IT" sz="1000" dirty="0" smtClean="0">
                <a:solidFill>
                  <a:prstClr val="black"/>
                </a:solidFill>
              </a:rPr>
              <a:t>ALCIDE DE GASPERI      Presidente del Consiglio dei Ministri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it-IT" sz="1000" dirty="0" smtClean="0">
                <a:solidFill>
                  <a:prstClr val="black"/>
                </a:solidFill>
              </a:rPr>
              <a:t>GIUSEPPE GRASSI          Guardasigilli</a:t>
            </a:r>
          </a:p>
        </p:txBody>
      </p:sp>
      <p:pic>
        <p:nvPicPr>
          <p:cNvPr id="51204" name="Picture 4" descr="http://www.dagospia.com/img/foto/12-2012/roberto-benigni-spettacolo-207808_t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725144"/>
            <a:ext cx="2286000" cy="1457326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4283968" y="5949280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900" dirty="0" smtClean="0"/>
              <a:t>https://www.youtube.com/watch?v=jhpskIXaeEE</a:t>
            </a:r>
            <a:endParaRPr lang="it-IT" sz="900" dirty="0"/>
          </a:p>
        </p:txBody>
      </p:sp>
      <p:sp>
        <p:nvSpPr>
          <p:cNvPr id="9" name="Titolo 8"/>
          <p:cNvSpPr txBox="1">
            <a:spLocks/>
          </p:cNvSpPr>
          <p:nvPr/>
        </p:nvSpPr>
        <p:spPr>
          <a:xfrm>
            <a:off x="609600" y="427038"/>
            <a:ext cx="8229600" cy="337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UNA RIVOLUZIONE POLITICA 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 rivoluzione richiede cittadini corresponsabili del Bene Comune </a:t>
            </a:r>
            <a:endParaRPr lang="it-IT" sz="200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Giovanna Cipollari - CVM</a:t>
            </a:r>
            <a:endParaRPr lang="it-IT"/>
          </a:p>
        </p:txBody>
      </p:sp>
      <p:pic>
        <p:nvPicPr>
          <p:cNvPr id="52226" name="Picture 2" descr="http://www.newitalianlandscape.it/citylab/wp-content/uploads/2010/03/logo_Cittadini_Attiv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8"/>
            <a:ext cx="6991350" cy="2838450"/>
          </a:xfrm>
          <a:prstGeom prst="rect">
            <a:avLst/>
          </a:prstGeom>
          <a:noFill/>
        </p:spPr>
      </p:pic>
      <p:sp>
        <p:nvSpPr>
          <p:cNvPr id="6" name="Titolo 10"/>
          <p:cNvSpPr txBox="1">
            <a:spLocks/>
          </p:cNvSpPr>
          <p:nvPr/>
        </p:nvSpPr>
        <p:spPr>
          <a:xfrm>
            <a:off x="395536" y="188640"/>
            <a:ext cx="8229600" cy="55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UNA RIVOLUZIONE SOCIALE 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822</Words>
  <Application>Microsoft Office PowerPoint</Application>
  <PresentationFormat>Presentazione su schermo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Verdana</vt:lpstr>
      <vt:lpstr>Tema di Office</vt:lpstr>
      <vt:lpstr>”</vt:lpstr>
      <vt:lpstr>Presentazione standard di PowerPoint</vt:lpstr>
      <vt:lpstr>Come mai?  </vt:lpstr>
      <vt:lpstr>VIVIAMO UNA RIVOLUZIONE DEL PENSIERO E UNA RIVOLUZIONE EPOCALE …</vt:lpstr>
      <vt:lpstr>Ma cosa strana e pericolosa</vt:lpstr>
      <vt:lpstr>Presentazione standard di PowerPoint</vt:lpstr>
      <vt:lpstr>CHE FARE?</vt:lpstr>
      <vt:lpstr>Presentazione standard di PowerPoint</vt:lpstr>
      <vt:lpstr>Revisione dei curricoli scolastici</vt:lpstr>
      <vt:lpstr>Presentazione standard di PowerPoint</vt:lpstr>
      <vt:lpstr>UNA RIVOLUZIONE SPIRITUALE   </vt:lpstr>
      <vt:lpstr> La rivoluzione richiede politici appassionati del Bene Pubblico</vt:lpstr>
      <vt:lpstr>La rivoluzione richiede cittadini corresponsabili del Bene Comune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“L’INTEGRAZIONE SCOLASTICA DEI MINORI STRANIERI: DALL’EMERGENZA ALLA COMPETENZA”</dc:title>
  <dc:creator>Cimaroli</dc:creator>
  <cp:lastModifiedBy>paolo bassi</cp:lastModifiedBy>
  <cp:revision>91</cp:revision>
  <dcterms:created xsi:type="dcterms:W3CDTF">2015-05-30T05:30:32Z</dcterms:created>
  <dcterms:modified xsi:type="dcterms:W3CDTF">2015-12-03T10:54:56Z</dcterms:modified>
</cp:coreProperties>
</file>